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3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3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5548312" y="2482453"/>
            <a:ext cx="14716126" cy="4393407"/>
          </a:xfrm>
          <a:prstGeom prst="rect">
            <a:avLst/>
          </a:prstGeom>
        </p:spPr>
        <p:txBody>
          <a:bodyPr anchor="b"/>
          <a:lstStyle>
            <a:lvl1pPr rtl="1"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548312" y="7072312"/>
            <a:ext cx="14716126" cy="217884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-4292204" y="1071562"/>
            <a:ext cx="17395726" cy="115732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quarter" idx="22"/>
          </p:nvPr>
        </p:nvSpPr>
        <p:spPr>
          <a:xfrm>
            <a:off x="13602890" y="1053703"/>
            <a:ext cx="670016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sz="quarter" idx="23"/>
          </p:nvPr>
        </p:nvSpPr>
        <p:spPr>
          <a:xfrm>
            <a:off x="12652747" y="6055183"/>
            <a:ext cx="8603111" cy="70001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/>
          <p:nvPr>
            <p:ph type="body" sz="quarter" idx="21"/>
          </p:nvPr>
        </p:nvSpPr>
        <p:spPr>
          <a:xfrm>
            <a:off x="5334000" y="8947546"/>
            <a:ext cx="14716125" cy="7500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/>
          <p:nvPr>
            <p:ph type="body" sz="quarter" idx="22"/>
          </p:nvPr>
        </p:nvSpPr>
        <p:spPr>
          <a:xfrm>
            <a:off x="5334000" y="5981303"/>
            <a:ext cx="14716125" cy="1003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1531">
              <a:spcBef>
                <a:spcPts val="33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21"/>
          </p:nvPr>
        </p:nvSpPr>
        <p:spPr>
          <a:xfrm>
            <a:off x="1226343" y="0"/>
            <a:ext cx="20616509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4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l" rtl="0">
              <a:buBlip>
                <a:blip r:embed="rId2"/>
              </a:buBlip>
              <a:defRPr/>
            </a:lvl1pPr>
            <a:lvl2pPr algn="l" rtl="0">
              <a:buBlip>
                <a:blip r:embed="rId2"/>
              </a:buBlip>
              <a:defRPr/>
            </a:lvl2pPr>
            <a:lvl3pPr algn="l" rtl="0">
              <a:buBlip>
                <a:blip r:embed="rId2"/>
              </a:buBlip>
              <a:defRPr/>
            </a:lvl3pPr>
            <a:lvl4pPr algn="l" rtl="0">
              <a:buBlip>
                <a:blip r:embed="rId2"/>
              </a:buBlip>
              <a:defRPr/>
            </a:lvl4pPr>
            <a:lvl5pPr algn="l" rtl="0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/>
          <p:nvPr>
            <p:ph type="title"/>
          </p:nvPr>
        </p:nvSpPr>
        <p:spPr>
          <a:xfrm>
            <a:off x="4305299" y="2262187"/>
            <a:ext cx="15773402" cy="1988345"/>
          </a:xfrm>
          <a:prstGeom prst="rect">
            <a:avLst/>
          </a:prstGeom>
        </p:spPr>
        <p:txBody>
          <a:bodyPr lIns="68580" tIns="68580" rIns="68580" bIns="68580"/>
          <a:lstStyle>
            <a:lvl1pPr algn="l" defTabSz="1828800" rtl="1">
              <a:lnSpc>
                <a:spcPct val="90000"/>
              </a:lnSpc>
              <a:tabLst/>
              <a:defRPr sz="86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53" name="Body Level One…"/>
          <p:cNvSpPr txBox="1"/>
          <p:nvPr>
            <p:ph type="body" sz="half" idx="1"/>
          </p:nvPr>
        </p:nvSpPr>
        <p:spPr>
          <a:xfrm>
            <a:off x="4305299" y="4452937"/>
            <a:ext cx="15773402" cy="6527008"/>
          </a:xfrm>
          <a:prstGeom prst="rect">
            <a:avLst/>
          </a:prstGeom>
        </p:spPr>
        <p:txBody>
          <a:bodyPr lIns="68580" tIns="68580" rIns="68580" bIns="68580" anchor="t"/>
          <a:lstStyle>
            <a:lvl1pPr marL="424542" indent="-424542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52500" indent="-4953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08760" indent="-59436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32000" indent="-6604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89200" indent="-6604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9645620" y="11307321"/>
            <a:ext cx="433081" cy="431096"/>
          </a:xfrm>
          <a:prstGeom prst="rect">
            <a:avLst/>
          </a:prstGeom>
        </p:spPr>
        <p:txBody>
          <a:bodyPr lIns="68580" tIns="68580" rIns="68580" bIns="68580" anchor="ctr"/>
          <a:lstStyle>
            <a:lvl1pPr algn="r" defTabSz="1828800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solidFill>
                  <a:srgbClr val="363828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0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21"/>
          </p:nvPr>
        </p:nvSpPr>
        <p:spPr>
          <a:xfrm>
            <a:off x="7941377" y="2035991"/>
            <a:ext cx="9261613" cy="6161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5548312" y="8465343"/>
            <a:ext cx="14716126" cy="2839642"/>
          </a:xfrm>
          <a:prstGeom prst="rect">
            <a:avLst/>
          </a:prstGeom>
        </p:spPr>
        <p:txBody>
          <a:bodyPr/>
          <a:lstStyle>
            <a:lvl1pPr rtl="1"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5548312" y="11054953"/>
            <a:ext cx="14716126" cy="20716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828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7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l" rtl="0">
              <a:buBlip>
                <a:blip r:embed="rId3"/>
              </a:buBlip>
              <a:defRPr/>
            </a:lvl1pPr>
            <a:lvl2pPr algn="l" rtl="0">
              <a:buBlip>
                <a:blip r:embed="rId3"/>
              </a:buBlip>
              <a:defRPr/>
            </a:lvl2pPr>
            <a:lvl3pPr algn="l" rtl="0">
              <a:buBlip>
                <a:blip r:embed="rId3"/>
              </a:buBlip>
              <a:defRPr/>
            </a:lvl3pPr>
            <a:lvl4pPr algn="l" rtl="0">
              <a:buBlip>
                <a:blip r:embed="rId3"/>
              </a:buBlip>
              <a:defRPr/>
            </a:lvl4pPr>
            <a:lvl5pPr algn="l" rtl="0">
              <a:buBlip>
                <a:blip r:embed="rId3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828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l" rtl="0">
              <a:buBlip>
                <a:blip r:embed="rId3"/>
              </a:buBlip>
              <a:defRPr/>
            </a:lvl1pPr>
            <a:lvl2pPr algn="l" rtl="0">
              <a:buBlip>
                <a:blip r:embed="rId3"/>
              </a:buBlip>
              <a:defRPr/>
            </a:lvl2pPr>
            <a:lvl3pPr algn="l" rtl="0">
              <a:buBlip>
                <a:blip r:embed="rId3"/>
              </a:buBlip>
              <a:defRPr/>
            </a:lvl3pPr>
            <a:lvl4pPr algn="l" rtl="0">
              <a:buBlip>
                <a:blip r:embed="rId3"/>
              </a:buBlip>
              <a:defRPr/>
            </a:lvl4pPr>
            <a:lvl5pPr algn="l" rtl="0">
              <a:buBlip>
                <a:blip r:embed="rId3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/>
          <p:nvPr>
            <p:ph type="title"/>
          </p:nvPr>
        </p:nvSpPr>
        <p:spPr>
          <a:xfrm>
            <a:off x="5548312" y="2482453"/>
            <a:ext cx="14716126" cy="4393407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5548312" y="7072312"/>
            <a:ext cx="14716126" cy="2178845"/>
          </a:xfrm>
          <a:prstGeom prst="rect">
            <a:avLst/>
          </a:prstGeom>
        </p:spPr>
        <p:txBody>
          <a:bodyPr anchor="t"/>
          <a:lstStyle>
            <a:lvl1pPr marL="0" indent="0" algn="ctr" rtl="0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 rtl="0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 rtl="0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 rtl="0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 rtl="0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173390" y="5036343"/>
            <a:ext cx="13465970" cy="3643314"/>
          </a:xfrm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7753129" y="2253531"/>
            <a:ext cx="12848707" cy="854814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00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5923359" y="5036343"/>
            <a:ext cx="13465970" cy="3643314"/>
          </a:xfrm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age"/>
          <p:cNvSpPr/>
          <p:nvPr>
            <p:ph type="pic" sz="half" idx="21"/>
          </p:nvPr>
        </p:nvSpPr>
        <p:spPr>
          <a:xfrm>
            <a:off x="7882887" y="3999786"/>
            <a:ext cx="11865609" cy="789409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5816203" y="3857625"/>
            <a:ext cx="6858001" cy="8215313"/>
          </a:xfrm>
          <a:prstGeom prst="rect">
            <a:avLst/>
          </a:prstGeom>
        </p:spPr>
        <p:txBody>
          <a:bodyPr/>
          <a:lstStyle>
            <a:lvl1pPr marL="568960" indent="-568960">
              <a:spcBef>
                <a:spcPts val="5600"/>
              </a:spcBef>
              <a:buBlip>
                <a:blip r:embed="rId2"/>
              </a:buBlip>
              <a:defRPr sz="4200"/>
            </a:lvl1pPr>
            <a:lvl2pPr marL="975360" indent="-568960">
              <a:spcBef>
                <a:spcPts val="5600"/>
              </a:spcBef>
              <a:buBlip>
                <a:blip r:embed="rId2"/>
              </a:buBlip>
              <a:defRPr sz="4200"/>
            </a:lvl2pPr>
            <a:lvl3pPr marL="1381760" indent="-568960">
              <a:spcBef>
                <a:spcPts val="5600"/>
              </a:spcBef>
              <a:buBlip>
                <a:blip r:embed="rId2"/>
              </a:buBlip>
              <a:defRPr sz="4200"/>
            </a:lvl3pPr>
            <a:lvl4pPr marL="1788160" indent="-568960">
              <a:spcBef>
                <a:spcPts val="5600"/>
              </a:spcBef>
              <a:buBlip>
                <a:blip r:embed="rId2"/>
              </a:buBlip>
              <a:defRPr sz="4200"/>
            </a:lvl4pPr>
            <a:lvl5pPr marL="2194560" indent="-56896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8634202" y="3068286"/>
            <a:ext cx="11412142" cy="759240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1836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5798343" y="2339578"/>
            <a:ext cx="13716001" cy="9018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r" rtl="1">
              <a:buBlip>
                <a:blip r:embed="rId3"/>
              </a:buBlip>
              <a:defRPr/>
            </a:lvl1pPr>
            <a:lvl2pPr algn="r" rtl="1">
              <a:buBlip>
                <a:blip r:embed="rId3"/>
              </a:buBlip>
              <a:defRPr/>
            </a:lvl2pPr>
            <a:lvl3pPr algn="r" rtl="1">
              <a:buBlip>
                <a:blip r:embed="rId3"/>
              </a:buBlip>
              <a:defRPr/>
            </a:lvl3pPr>
            <a:lvl4pPr algn="r" rtl="1">
              <a:buBlip>
                <a:blip r:embed="rId3"/>
              </a:buBlip>
              <a:defRPr/>
            </a:lvl4pPr>
            <a:lvl5pPr algn="r" rtl="1">
              <a:buBlip>
                <a:blip r:embed="rId3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816203" y="214312"/>
            <a:ext cx="13716001" cy="364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2" cy="62801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l"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7645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1pPr>
      <a:lvl2pPr marL="13106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2pPr>
      <a:lvl3pPr marL="18567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3pPr>
      <a:lvl4pPr marL="24028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4pPr>
      <a:lvl5pPr marL="29489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5pPr>
      <a:lvl6pPr marL="34950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6pPr>
      <a:lvl7pPr marL="40411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7pPr>
      <a:lvl8pPr marL="45872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8pPr>
      <a:lvl9pPr marL="51333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l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l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l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l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l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l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l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l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l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en.wikipedia.org/wiki/Wikipedia:Text_of_Creative_Commons_Attribution-ShareAlike_3.0_Unported_Licens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3" Type="http://schemas.openxmlformats.org/officeDocument/2006/relationships/hyperlink" Target="http://www.genetics.org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ntroduction to Bioinformatics"/>
          <p:cNvSpPr txBox="1"/>
          <p:nvPr>
            <p:ph type="title"/>
          </p:nvPr>
        </p:nvSpPr>
        <p:spPr>
          <a:xfrm>
            <a:off x="5100034" y="2482453"/>
            <a:ext cx="14716126" cy="2178844"/>
          </a:xfrm>
          <a:prstGeom prst="rect">
            <a:avLst/>
          </a:prstGeom>
        </p:spPr>
        <p:txBody>
          <a:bodyPr/>
          <a:lstStyle>
            <a:lvl1pPr defTabSz="321468">
              <a:tabLst>
                <a:tab pos="1041400" algn="l"/>
              </a:tabLst>
              <a:defRPr sz="6600">
                <a:effectLst>
                  <a:outerShdw sx="100000" sy="100000" kx="0" ky="0" algn="b" rotWithShape="0" blurRad="12700" dist="127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Introduction to Bioinformatics</a:t>
            </a:r>
          </a:p>
        </p:txBody>
      </p:sp>
      <p:sp>
        <p:nvSpPr>
          <p:cNvPr id="216" name="Ali Sharifi-Zarchi"/>
          <p:cNvSpPr txBox="1"/>
          <p:nvPr>
            <p:ph type="body" sz="quarter" idx="1"/>
          </p:nvPr>
        </p:nvSpPr>
        <p:spPr>
          <a:xfrm>
            <a:off x="5100034" y="7875984"/>
            <a:ext cx="14716126" cy="2178845"/>
          </a:xfrm>
          <a:prstGeom prst="rect">
            <a:avLst/>
          </a:prstGeom>
        </p:spPr>
        <p:txBody>
          <a:bodyPr/>
          <a:lstStyle/>
          <a:p>
            <a:pPr/>
            <a:r>
              <a:t>Ali Sharifi-Zarchi</a:t>
            </a:r>
          </a:p>
        </p:txBody>
      </p:sp>
      <p:sp>
        <p:nvSpPr>
          <p:cNvPr id="217" name="In the name of the most high"/>
          <p:cNvSpPr txBox="1"/>
          <p:nvPr/>
        </p:nvSpPr>
        <p:spPr>
          <a:xfrm>
            <a:off x="9089498" y="566854"/>
            <a:ext cx="6737198" cy="77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the name of the most high</a:t>
            </a:r>
          </a:p>
        </p:txBody>
      </p:sp>
      <p:sp>
        <p:nvSpPr>
          <p:cNvPr id="218" name="Department of Computer Engineering, Sharif University of Technology"/>
          <p:cNvSpPr txBox="1"/>
          <p:nvPr/>
        </p:nvSpPr>
        <p:spPr>
          <a:xfrm>
            <a:off x="4376375" y="8851960"/>
            <a:ext cx="16163443" cy="14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Department of Computer Engineering, Sharif University of Technology</a:t>
            </a:r>
          </a:p>
        </p:txBody>
      </p:sp>
      <p:sp>
        <p:nvSpPr>
          <p:cNvPr id="219" name="These slides are available under the Creative Commons Attribution License."/>
          <p:cNvSpPr txBox="1"/>
          <p:nvPr/>
        </p:nvSpPr>
        <p:spPr>
          <a:xfrm>
            <a:off x="5706205" y="11809427"/>
            <a:ext cx="13503784" cy="112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/>
            </a:pPr>
          </a:p>
          <a:p>
            <a:pPr>
              <a:defRPr b="1" sz="3200"/>
            </a:pPr>
            <a:r>
              <a:t>These s</a:t>
            </a:r>
            <a:r>
              <a:rPr>
                <a:solidFill>
                  <a:srgbClr val="323333"/>
                </a:solidFill>
              </a:rPr>
              <a:t>lides are available under the </a:t>
            </a:r>
            <a:r>
              <a:rPr>
                <a:hlinkClick r:id="rId2" invalidUrl="" action="" tgtFrame="" tooltip="" history="1" highlightClick="0" endSnd="0"/>
              </a:rPr>
              <a:t>Creative Commons Attribution License</a:t>
            </a:r>
            <a:r>
              <a:t>.</a:t>
            </a:r>
          </a:p>
        </p:txBody>
      </p:sp>
      <p:sp>
        <p:nvSpPr>
          <p:cNvPr id="220" name="Genotyping"/>
          <p:cNvSpPr txBox="1"/>
          <p:nvPr/>
        </p:nvSpPr>
        <p:spPr>
          <a:xfrm>
            <a:off x="4508502" y="3777795"/>
            <a:ext cx="15899190" cy="40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tabLst>
                <a:tab pos="2095500" algn="l"/>
              </a:tabLst>
              <a:defRPr sz="1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Genotyping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Even Game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Even Games!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33" y="2523816"/>
            <a:ext cx="15544734" cy="9999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Even Game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Even Games!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9443" y="3481575"/>
            <a:ext cx="14876212" cy="8189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Even Game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Even Games!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7456" y="2715748"/>
            <a:ext cx="8709088" cy="10499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Even Game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Even Games!</a:t>
            </a:r>
          </a:p>
        </p:txBody>
      </p:sp>
      <p:pic>
        <p:nvPicPr>
          <p:cNvPr id="323" name="nature14236-sv2.mov" descr="nature14236-sv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741476" y="2779130"/>
            <a:ext cx="13829736" cy="10372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38" fill="hold"/>
                                        <p:tgtEl>
                                          <p:spTgt spid="3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2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2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GO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0675" y="4092869"/>
            <a:ext cx="12078641" cy="7281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97431" y="4870308"/>
            <a:ext cx="5674477" cy="6189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Autoencod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Autoencoders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5812492" y="2893102"/>
            <a:ext cx="13687704" cy="10144359"/>
            <a:chOff x="0" y="0"/>
            <a:chExt cx="13687702" cy="10144358"/>
          </a:xfrm>
        </p:grpSpPr>
        <p:sp>
          <p:nvSpPr>
            <p:cNvPr id="330" name="Circle"/>
            <p:cNvSpPr/>
            <p:nvPr/>
          </p:nvSpPr>
          <p:spPr>
            <a:xfrm>
              <a:off x="0" y="230780"/>
              <a:ext cx="892969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1" name="Circle"/>
            <p:cNvSpPr/>
            <p:nvPr/>
          </p:nvSpPr>
          <p:spPr>
            <a:xfrm>
              <a:off x="0" y="1358356"/>
              <a:ext cx="892969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2" name="Circle"/>
            <p:cNvSpPr/>
            <p:nvPr/>
          </p:nvSpPr>
          <p:spPr>
            <a:xfrm>
              <a:off x="0" y="2485932"/>
              <a:ext cx="892969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3" name="Circle"/>
            <p:cNvSpPr/>
            <p:nvPr/>
          </p:nvSpPr>
          <p:spPr>
            <a:xfrm>
              <a:off x="0" y="3613509"/>
              <a:ext cx="892969" cy="892969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4" name="Circle"/>
            <p:cNvSpPr/>
            <p:nvPr/>
          </p:nvSpPr>
          <p:spPr>
            <a:xfrm>
              <a:off x="0" y="5868661"/>
              <a:ext cx="892969" cy="892969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5" name="Circle"/>
            <p:cNvSpPr/>
            <p:nvPr/>
          </p:nvSpPr>
          <p:spPr>
            <a:xfrm>
              <a:off x="0" y="8123813"/>
              <a:ext cx="892969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6" name="Circle"/>
            <p:cNvSpPr/>
            <p:nvPr/>
          </p:nvSpPr>
          <p:spPr>
            <a:xfrm>
              <a:off x="0" y="4741085"/>
              <a:ext cx="892969" cy="892969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7" name="Circle"/>
            <p:cNvSpPr/>
            <p:nvPr/>
          </p:nvSpPr>
          <p:spPr>
            <a:xfrm>
              <a:off x="0" y="6996237"/>
              <a:ext cx="892969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8" name="Circle"/>
            <p:cNvSpPr/>
            <p:nvPr/>
          </p:nvSpPr>
          <p:spPr>
            <a:xfrm>
              <a:off x="0" y="9251389"/>
              <a:ext cx="892969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9" name="Circle"/>
            <p:cNvSpPr/>
            <p:nvPr/>
          </p:nvSpPr>
          <p:spPr>
            <a:xfrm>
              <a:off x="2132455" y="1365054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0" name="Circle"/>
            <p:cNvSpPr/>
            <p:nvPr/>
          </p:nvSpPr>
          <p:spPr>
            <a:xfrm>
              <a:off x="2132455" y="4065878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1" name="Circle"/>
            <p:cNvSpPr/>
            <p:nvPr/>
          </p:nvSpPr>
          <p:spPr>
            <a:xfrm>
              <a:off x="2132455" y="6766703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2" name="Circle"/>
            <p:cNvSpPr/>
            <p:nvPr/>
          </p:nvSpPr>
          <p:spPr>
            <a:xfrm>
              <a:off x="2132455" y="2715466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3" name="Circle"/>
            <p:cNvSpPr/>
            <p:nvPr/>
          </p:nvSpPr>
          <p:spPr>
            <a:xfrm>
              <a:off x="2132455" y="5416291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4" name="Circle"/>
            <p:cNvSpPr/>
            <p:nvPr/>
          </p:nvSpPr>
          <p:spPr>
            <a:xfrm>
              <a:off x="2132455" y="8117116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5" name="Circle"/>
            <p:cNvSpPr/>
            <p:nvPr/>
          </p:nvSpPr>
          <p:spPr>
            <a:xfrm>
              <a:off x="4264910" y="2040260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6" name="Circle"/>
            <p:cNvSpPr/>
            <p:nvPr/>
          </p:nvSpPr>
          <p:spPr>
            <a:xfrm>
              <a:off x="4264910" y="4741085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7" name="Circle"/>
            <p:cNvSpPr/>
            <p:nvPr/>
          </p:nvSpPr>
          <p:spPr>
            <a:xfrm>
              <a:off x="4264910" y="7441910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8" name="Circle"/>
            <p:cNvSpPr/>
            <p:nvPr/>
          </p:nvSpPr>
          <p:spPr>
            <a:xfrm>
              <a:off x="4264910" y="3390673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9" name="Circle"/>
            <p:cNvSpPr/>
            <p:nvPr/>
          </p:nvSpPr>
          <p:spPr>
            <a:xfrm>
              <a:off x="4264910" y="6091497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0" name="Circle"/>
            <p:cNvSpPr/>
            <p:nvPr/>
          </p:nvSpPr>
          <p:spPr>
            <a:xfrm>
              <a:off x="6397366" y="3159891"/>
              <a:ext cx="892970" cy="892970"/>
            </a:xfrm>
            <a:prstGeom prst="ellipse">
              <a:avLst/>
            </a:prstGeom>
            <a:solidFill>
              <a:schemeClr val="accent5">
                <a:satOff val="3041"/>
                <a:lumOff val="62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1" name="Circle"/>
            <p:cNvSpPr/>
            <p:nvPr/>
          </p:nvSpPr>
          <p:spPr>
            <a:xfrm>
              <a:off x="6397366" y="5860715"/>
              <a:ext cx="892970" cy="892970"/>
            </a:xfrm>
            <a:prstGeom prst="ellipse">
              <a:avLst/>
            </a:prstGeom>
            <a:solidFill>
              <a:schemeClr val="accent5">
                <a:satOff val="3041"/>
                <a:lumOff val="62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2" name="Circle"/>
            <p:cNvSpPr/>
            <p:nvPr/>
          </p:nvSpPr>
          <p:spPr>
            <a:xfrm>
              <a:off x="6397366" y="4510304"/>
              <a:ext cx="892970" cy="892969"/>
            </a:xfrm>
            <a:prstGeom prst="ellipse">
              <a:avLst/>
            </a:prstGeom>
            <a:solidFill>
              <a:schemeClr val="accent5">
                <a:satOff val="3041"/>
                <a:lumOff val="62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3" name="Circle"/>
            <p:cNvSpPr/>
            <p:nvPr/>
          </p:nvSpPr>
          <p:spPr>
            <a:xfrm>
              <a:off x="8529822" y="2040260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4" name="Circle"/>
            <p:cNvSpPr/>
            <p:nvPr/>
          </p:nvSpPr>
          <p:spPr>
            <a:xfrm>
              <a:off x="8529822" y="4741085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5" name="Circle"/>
            <p:cNvSpPr/>
            <p:nvPr/>
          </p:nvSpPr>
          <p:spPr>
            <a:xfrm>
              <a:off x="8529822" y="7441910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6" name="Circle"/>
            <p:cNvSpPr/>
            <p:nvPr/>
          </p:nvSpPr>
          <p:spPr>
            <a:xfrm>
              <a:off x="8529822" y="3390673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7" name="Circle"/>
            <p:cNvSpPr/>
            <p:nvPr/>
          </p:nvSpPr>
          <p:spPr>
            <a:xfrm>
              <a:off x="8529822" y="6091497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8" name="Circle"/>
            <p:cNvSpPr/>
            <p:nvPr/>
          </p:nvSpPr>
          <p:spPr>
            <a:xfrm>
              <a:off x="10662277" y="1365054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9" name="Circle"/>
            <p:cNvSpPr/>
            <p:nvPr/>
          </p:nvSpPr>
          <p:spPr>
            <a:xfrm>
              <a:off x="10662277" y="4065878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0" name="Circle"/>
            <p:cNvSpPr/>
            <p:nvPr/>
          </p:nvSpPr>
          <p:spPr>
            <a:xfrm>
              <a:off x="10662277" y="6766703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1" name="Circle"/>
            <p:cNvSpPr/>
            <p:nvPr/>
          </p:nvSpPr>
          <p:spPr>
            <a:xfrm>
              <a:off x="10662277" y="2715466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2" name="Circle"/>
            <p:cNvSpPr/>
            <p:nvPr/>
          </p:nvSpPr>
          <p:spPr>
            <a:xfrm>
              <a:off x="10662277" y="5416291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3" name="Circle"/>
            <p:cNvSpPr/>
            <p:nvPr/>
          </p:nvSpPr>
          <p:spPr>
            <a:xfrm>
              <a:off x="10662277" y="8117116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4" name="Circle"/>
            <p:cNvSpPr/>
            <p:nvPr/>
          </p:nvSpPr>
          <p:spPr>
            <a:xfrm>
              <a:off x="12794733" y="0"/>
              <a:ext cx="892970" cy="892969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5" name="Circle"/>
            <p:cNvSpPr/>
            <p:nvPr/>
          </p:nvSpPr>
          <p:spPr>
            <a:xfrm>
              <a:off x="12794733" y="1127576"/>
              <a:ext cx="892970" cy="892969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6" name="Circle"/>
            <p:cNvSpPr/>
            <p:nvPr/>
          </p:nvSpPr>
          <p:spPr>
            <a:xfrm>
              <a:off x="12794733" y="2255151"/>
              <a:ext cx="892970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7" name="Circle"/>
            <p:cNvSpPr/>
            <p:nvPr/>
          </p:nvSpPr>
          <p:spPr>
            <a:xfrm>
              <a:off x="12794733" y="3382728"/>
              <a:ext cx="892970" cy="892969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8" name="Circle"/>
            <p:cNvSpPr/>
            <p:nvPr/>
          </p:nvSpPr>
          <p:spPr>
            <a:xfrm>
              <a:off x="12794733" y="5637880"/>
              <a:ext cx="892970" cy="892969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9" name="Circle"/>
            <p:cNvSpPr/>
            <p:nvPr/>
          </p:nvSpPr>
          <p:spPr>
            <a:xfrm>
              <a:off x="12794733" y="7893032"/>
              <a:ext cx="892970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0" name="Circle"/>
            <p:cNvSpPr/>
            <p:nvPr/>
          </p:nvSpPr>
          <p:spPr>
            <a:xfrm>
              <a:off x="12794733" y="4510304"/>
              <a:ext cx="892970" cy="892969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1" name="Circle"/>
            <p:cNvSpPr/>
            <p:nvPr/>
          </p:nvSpPr>
          <p:spPr>
            <a:xfrm>
              <a:off x="12794733" y="6765456"/>
              <a:ext cx="892970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2" name="Circle"/>
            <p:cNvSpPr/>
            <p:nvPr/>
          </p:nvSpPr>
          <p:spPr>
            <a:xfrm>
              <a:off x="12794733" y="9020608"/>
              <a:ext cx="892970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Autoencod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Autoencoders</a:t>
            </a:r>
          </a:p>
        </p:txBody>
      </p:sp>
      <p:sp>
        <p:nvSpPr>
          <p:cNvPr id="376" name="http://kvfrans.com/variational-autoencoders-explained/"/>
          <p:cNvSpPr txBox="1"/>
          <p:nvPr/>
        </p:nvSpPr>
        <p:spPr>
          <a:xfrm>
            <a:off x="4537313" y="12863890"/>
            <a:ext cx="14272798" cy="62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http://kvfrans.com/variational-autoencoders-explained/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4546" y="4125515"/>
            <a:ext cx="16394908" cy="5464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Denoising Autoencod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Denoising Autoencoders</a:t>
            </a:r>
          </a:p>
        </p:txBody>
      </p:sp>
      <p:sp>
        <p:nvSpPr>
          <p:cNvPr id="380" name="http://kvfrans.com/variational-autoencoders-explained/"/>
          <p:cNvSpPr txBox="1"/>
          <p:nvPr/>
        </p:nvSpPr>
        <p:spPr>
          <a:xfrm>
            <a:off x="4537313" y="12863890"/>
            <a:ext cx="14272798" cy="62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http://kvfrans.com/variational-autoencoders-explained/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6449" y="5763919"/>
            <a:ext cx="2685228" cy="2570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1134" y="4223742"/>
            <a:ext cx="13287376" cy="5268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Variational Autoencod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Variational Autoencoders</a:t>
            </a:r>
          </a:p>
        </p:txBody>
      </p:sp>
      <p:sp>
        <p:nvSpPr>
          <p:cNvPr id="385" name="http://kvfrans.com/variational-autoencoders-explained/"/>
          <p:cNvSpPr txBox="1"/>
          <p:nvPr/>
        </p:nvSpPr>
        <p:spPr>
          <a:xfrm>
            <a:off x="4537313" y="12863890"/>
            <a:ext cx="14272798" cy="62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http://kvfrans.com/variational-autoencoders-explained/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0822" y="3244673"/>
            <a:ext cx="15485686" cy="7226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Variational Autoencod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Variational Autoencoders</a:t>
            </a:r>
          </a:p>
        </p:txBody>
      </p:sp>
      <p:sp>
        <p:nvSpPr>
          <p:cNvPr id="389" name="http://kvfrans.com/variational-autoencoders-explained/"/>
          <p:cNvSpPr txBox="1"/>
          <p:nvPr/>
        </p:nvSpPr>
        <p:spPr>
          <a:xfrm>
            <a:off x="4537313" y="12863890"/>
            <a:ext cx="14272798" cy="62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http://kvfrans.com/variational-autoencoders-explained/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1625" y="3250406"/>
            <a:ext cx="15484079" cy="721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Variant Cal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Variant Calling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9496" y="2601375"/>
            <a:ext cx="11953696" cy="1003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http://www.genetics.org"/>
          <p:cNvSpPr txBox="1"/>
          <p:nvPr/>
        </p:nvSpPr>
        <p:spPr>
          <a:xfrm>
            <a:off x="4537313" y="12863890"/>
            <a:ext cx="14272798" cy="62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2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http://www.genetics.org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ontractive Autoencod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Contractive Autoencoders</a:t>
            </a:r>
          </a:p>
        </p:txBody>
      </p:sp>
      <p:sp>
        <p:nvSpPr>
          <p:cNvPr id="393" name="http://kvfrans.com/variational-autoencoders-explained/"/>
          <p:cNvSpPr txBox="1"/>
          <p:nvPr/>
        </p:nvSpPr>
        <p:spPr>
          <a:xfrm>
            <a:off x="4537313" y="12863890"/>
            <a:ext cx="14272798" cy="62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http://kvfrans.com/variational-autoencoders-explained/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4546" y="4125515"/>
            <a:ext cx="16394908" cy="5464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6866" y="9858375"/>
            <a:ext cx="7938956" cy="2249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HE NEURAL NETWORK ZOO"/>
          <p:cNvSpPr txBox="1"/>
          <p:nvPr>
            <p:ph type="title"/>
          </p:nvPr>
        </p:nvSpPr>
        <p:spPr>
          <a:xfrm>
            <a:off x="5923359" y="214312"/>
            <a:ext cx="13465970" cy="1974546"/>
          </a:xfrm>
          <a:prstGeom prst="rect">
            <a:avLst/>
          </a:prstGeom>
        </p:spPr>
        <p:txBody>
          <a:bodyPr/>
          <a:lstStyle>
            <a:lvl1pPr defTabSz="520779" rtl="0">
              <a:tabLst>
                <a:tab pos="1701800" algn="l"/>
              </a:tabLst>
              <a:defRPr sz="7614">
                <a:effectLst>
                  <a:outerShdw sx="100000" sy="100000" kx="0" ky="0" algn="b" rotWithShape="0" blurRad="20574" dist="20574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THE NEURAL NETWORK ZOO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5571" y="2538162"/>
            <a:ext cx="12621546" cy="10854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Variational Autoencod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Variational Autoencoders</a:t>
            </a:r>
          </a:p>
        </p:txBody>
      </p:sp>
      <p:sp>
        <p:nvSpPr>
          <p:cNvPr id="401" name="https://jaan.io/what-is-variational-autoencoder-vae-tutorial/"/>
          <p:cNvSpPr txBox="1"/>
          <p:nvPr/>
        </p:nvSpPr>
        <p:spPr>
          <a:xfrm>
            <a:off x="4537313" y="12863890"/>
            <a:ext cx="14272798" cy="62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https://jaan.io/what-is-variational-autoencoder-vae-tutorial/</a:t>
            </a:r>
          </a:p>
        </p:txBody>
      </p:sp>
      <p:pic>
        <p:nvPicPr>
          <p:cNvPr id="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7924" y="3155551"/>
            <a:ext cx="9208152" cy="9208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DeepVaria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DeepVariant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6229" y="3083912"/>
            <a:ext cx="14800229" cy="9762739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Poplin R. et.al., 2016"/>
          <p:cNvSpPr txBox="1"/>
          <p:nvPr/>
        </p:nvSpPr>
        <p:spPr>
          <a:xfrm>
            <a:off x="4537313" y="12863890"/>
            <a:ext cx="14272798" cy="62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Poplin R. et.al.,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DeepVaria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DeepVariant</a:t>
            </a:r>
          </a:p>
        </p:txBody>
      </p:sp>
      <p:sp>
        <p:nvSpPr>
          <p:cNvPr id="409" name="Poplin R. et.al., 2016"/>
          <p:cNvSpPr txBox="1"/>
          <p:nvPr/>
        </p:nvSpPr>
        <p:spPr>
          <a:xfrm>
            <a:off x="4537313" y="12863890"/>
            <a:ext cx="14272798" cy="62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Poplin R. et.al., 2016</a:t>
            </a:r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0057" y="3711324"/>
            <a:ext cx="11203984" cy="8507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Line"/>
          <p:cNvSpPr/>
          <p:nvPr/>
        </p:nvSpPr>
        <p:spPr>
          <a:xfrm>
            <a:off x="17737859" y="8137318"/>
            <a:ext cx="1" cy="9605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3" name="Analysis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Pipeline</a:t>
            </a:r>
          </a:p>
        </p:txBody>
      </p:sp>
      <p:sp>
        <p:nvSpPr>
          <p:cNvPr id="414" name="Sample Preparation"/>
          <p:cNvSpPr/>
          <p:nvPr/>
        </p:nvSpPr>
        <p:spPr>
          <a:xfrm>
            <a:off x="5485802" y="3134320"/>
            <a:ext cx="3072860" cy="1561231"/>
          </a:xfrm>
          <a:prstGeom prst="rect">
            <a:avLst/>
          </a:prstGeom>
          <a:gradFill>
            <a:gsLst>
              <a:gs pos="0">
                <a:schemeClr val="accent3">
                  <a:hueOff val="411863"/>
                  <a:satOff val="13030"/>
                  <a:lumOff val="12549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Sample Preparation</a:t>
            </a:r>
          </a:p>
        </p:txBody>
      </p:sp>
      <p:sp>
        <p:nvSpPr>
          <p:cNvPr id="415" name="Sequencing"/>
          <p:cNvSpPr/>
          <p:nvPr/>
        </p:nvSpPr>
        <p:spPr>
          <a:xfrm>
            <a:off x="9057678" y="3134320"/>
            <a:ext cx="3072860" cy="1561231"/>
          </a:xfrm>
          <a:prstGeom prst="rect">
            <a:avLst/>
          </a:prstGeom>
          <a:gradFill>
            <a:gsLst>
              <a:gs pos="0">
                <a:schemeClr val="accent3">
                  <a:hueOff val="411863"/>
                  <a:satOff val="13030"/>
                  <a:lumOff val="12549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Sequencing</a:t>
            </a:r>
          </a:p>
        </p:txBody>
      </p:sp>
      <p:sp>
        <p:nvSpPr>
          <p:cNvPr id="416" name="Quality Control"/>
          <p:cNvSpPr/>
          <p:nvPr/>
        </p:nvSpPr>
        <p:spPr>
          <a:xfrm>
            <a:off x="13281421" y="3134320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Quality Control</a:t>
            </a:r>
          </a:p>
        </p:txBody>
      </p:sp>
      <p:sp>
        <p:nvSpPr>
          <p:cNvPr id="417" name="Alignment"/>
          <p:cNvSpPr/>
          <p:nvPr/>
        </p:nvSpPr>
        <p:spPr>
          <a:xfrm>
            <a:off x="10370343" y="6791759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Alignment</a:t>
            </a:r>
          </a:p>
        </p:txBody>
      </p:sp>
      <p:sp>
        <p:nvSpPr>
          <p:cNvPr id="418" name="Line"/>
          <p:cNvSpPr/>
          <p:nvPr/>
        </p:nvSpPr>
        <p:spPr>
          <a:xfrm>
            <a:off x="8574406" y="3914935"/>
            <a:ext cx="51749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9" name="Assembly"/>
          <p:cNvSpPr/>
          <p:nvPr/>
        </p:nvSpPr>
        <p:spPr>
          <a:xfrm>
            <a:off x="16201429" y="6791759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Assembly</a:t>
            </a:r>
          </a:p>
        </p:txBody>
      </p:sp>
      <p:sp>
        <p:nvSpPr>
          <p:cNvPr id="420" name="Line"/>
          <p:cNvSpPr/>
          <p:nvPr/>
        </p:nvSpPr>
        <p:spPr>
          <a:xfrm>
            <a:off x="14800902" y="4714496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1" name="Line"/>
          <p:cNvSpPr/>
          <p:nvPr/>
        </p:nvSpPr>
        <p:spPr>
          <a:xfrm>
            <a:off x="11906773" y="5857496"/>
            <a:ext cx="1" cy="9605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2" name="Line"/>
          <p:cNvSpPr/>
          <p:nvPr/>
        </p:nvSpPr>
        <p:spPr>
          <a:xfrm>
            <a:off x="17737859" y="5821778"/>
            <a:ext cx="1" cy="960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3" name="Oval"/>
          <p:cNvSpPr/>
          <p:nvPr/>
        </p:nvSpPr>
        <p:spPr>
          <a:xfrm>
            <a:off x="11879883" y="5116710"/>
            <a:ext cx="5884867" cy="1343187"/>
          </a:xfrm>
          <a:prstGeom prst="ellipse">
            <a:avLst/>
          </a:prstGeom>
          <a:gradFill>
            <a:gsLst>
              <a:gs pos="0">
                <a:srgbClr val="CFA08E"/>
              </a:gs>
              <a:gs pos="100000">
                <a:srgbClr val="E0E0E0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4" name="Reference Genome Available?"/>
          <p:cNvSpPr txBox="1"/>
          <p:nvPr/>
        </p:nvSpPr>
        <p:spPr>
          <a:xfrm>
            <a:off x="12104476" y="5474294"/>
            <a:ext cx="5392853" cy="62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Reference Genome Available?</a:t>
            </a:r>
          </a:p>
        </p:txBody>
      </p:sp>
      <p:sp>
        <p:nvSpPr>
          <p:cNvPr id="425" name="Variation Detection"/>
          <p:cNvSpPr/>
          <p:nvPr/>
        </p:nvSpPr>
        <p:spPr>
          <a:xfrm>
            <a:off x="5485802" y="9102841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Variation Detection</a:t>
            </a:r>
          </a:p>
        </p:txBody>
      </p:sp>
      <p:sp>
        <p:nvSpPr>
          <p:cNvPr id="426" name="Expression Analysis"/>
          <p:cNvSpPr/>
          <p:nvPr/>
        </p:nvSpPr>
        <p:spPr>
          <a:xfrm>
            <a:off x="12629554" y="9102841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Expression Analysis</a:t>
            </a:r>
          </a:p>
        </p:txBody>
      </p:sp>
      <p:sp>
        <p:nvSpPr>
          <p:cNvPr id="427" name="Peak Finding"/>
          <p:cNvSpPr/>
          <p:nvPr/>
        </p:nvSpPr>
        <p:spPr>
          <a:xfrm>
            <a:off x="9057678" y="9102841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Peak Finding</a:t>
            </a:r>
          </a:p>
        </p:txBody>
      </p:sp>
      <p:sp>
        <p:nvSpPr>
          <p:cNvPr id="428" name="Reference Genome"/>
          <p:cNvSpPr/>
          <p:nvPr/>
        </p:nvSpPr>
        <p:spPr>
          <a:xfrm>
            <a:off x="16201429" y="11103091"/>
            <a:ext cx="3072860" cy="1561232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Reference Genome</a:t>
            </a:r>
          </a:p>
        </p:txBody>
      </p:sp>
      <p:sp>
        <p:nvSpPr>
          <p:cNvPr id="429" name="SNV, CNV, Indelds"/>
          <p:cNvSpPr/>
          <p:nvPr/>
        </p:nvSpPr>
        <p:spPr>
          <a:xfrm>
            <a:off x="5485802" y="11103091"/>
            <a:ext cx="3072860" cy="1561232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SNV, CNV, Indelds</a:t>
            </a:r>
          </a:p>
        </p:txBody>
      </p:sp>
      <p:sp>
        <p:nvSpPr>
          <p:cNvPr id="430" name="TFBS,…"/>
          <p:cNvSpPr/>
          <p:nvPr/>
        </p:nvSpPr>
        <p:spPr>
          <a:xfrm>
            <a:off x="9057678" y="11103091"/>
            <a:ext cx="3072860" cy="1561232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TFBS,</a:t>
            </a:r>
          </a:p>
          <a:p>
            <a: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Histone Codes</a:t>
            </a:r>
          </a:p>
        </p:txBody>
      </p:sp>
      <p:sp>
        <p:nvSpPr>
          <p:cNvPr id="431" name="Expression Level DE Genes"/>
          <p:cNvSpPr/>
          <p:nvPr/>
        </p:nvSpPr>
        <p:spPr>
          <a:xfrm>
            <a:off x="12629554" y="11103091"/>
            <a:ext cx="3072860" cy="1561232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Expression Level DE Genes</a:t>
            </a:r>
          </a:p>
        </p:txBody>
      </p:sp>
      <p:sp>
        <p:nvSpPr>
          <p:cNvPr id="432" name="Line"/>
          <p:cNvSpPr/>
          <p:nvPr/>
        </p:nvSpPr>
        <p:spPr>
          <a:xfrm flipH="1">
            <a:off x="13442679" y="7471428"/>
            <a:ext cx="25128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3" name="Gap Filling"/>
          <p:cNvSpPr/>
          <p:nvPr/>
        </p:nvSpPr>
        <p:spPr>
          <a:xfrm>
            <a:off x="16201429" y="9102841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Gap Filling</a:t>
            </a:r>
          </a:p>
        </p:txBody>
      </p:sp>
      <p:sp>
        <p:nvSpPr>
          <p:cNvPr id="434" name="Line"/>
          <p:cNvSpPr/>
          <p:nvPr/>
        </p:nvSpPr>
        <p:spPr>
          <a:xfrm>
            <a:off x="12128422" y="3914935"/>
            <a:ext cx="11272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7" name="Connection Line"/>
          <p:cNvSpPr/>
          <p:nvPr/>
        </p:nvSpPr>
        <p:spPr>
          <a:xfrm>
            <a:off x="15955010" y="7452360"/>
            <a:ext cx="264161" cy="438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36" name="Line"/>
          <p:cNvSpPr/>
          <p:nvPr/>
        </p:nvSpPr>
        <p:spPr>
          <a:xfrm flipV="1">
            <a:off x="11924109" y="8349257"/>
            <a:ext cx="1" cy="3355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7" name="Line"/>
          <p:cNvSpPr/>
          <p:nvPr/>
        </p:nvSpPr>
        <p:spPr>
          <a:xfrm flipH="1" flipV="1">
            <a:off x="7013612" y="8702712"/>
            <a:ext cx="71930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8" name="Line"/>
          <p:cNvSpPr/>
          <p:nvPr/>
        </p:nvSpPr>
        <p:spPr>
          <a:xfrm>
            <a:off x="7022232" y="8680844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9" name="Line"/>
          <p:cNvSpPr/>
          <p:nvPr/>
        </p:nvSpPr>
        <p:spPr>
          <a:xfrm>
            <a:off x="10628020" y="8694256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0" name="Line"/>
          <p:cNvSpPr/>
          <p:nvPr/>
        </p:nvSpPr>
        <p:spPr>
          <a:xfrm>
            <a:off x="14182940" y="8694256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1" name="Line"/>
          <p:cNvSpPr/>
          <p:nvPr/>
        </p:nvSpPr>
        <p:spPr>
          <a:xfrm>
            <a:off x="7022232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2" name="Line"/>
          <p:cNvSpPr/>
          <p:nvPr/>
        </p:nvSpPr>
        <p:spPr>
          <a:xfrm>
            <a:off x="10610161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3" name="Line"/>
          <p:cNvSpPr/>
          <p:nvPr/>
        </p:nvSpPr>
        <p:spPr>
          <a:xfrm>
            <a:off x="14182940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4" name="Line"/>
          <p:cNvSpPr/>
          <p:nvPr/>
        </p:nvSpPr>
        <p:spPr>
          <a:xfrm>
            <a:off x="17737859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5" name="No"/>
          <p:cNvSpPr txBox="1"/>
          <p:nvPr/>
        </p:nvSpPr>
        <p:spPr>
          <a:xfrm>
            <a:off x="17851782" y="5862048"/>
            <a:ext cx="663830" cy="60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No</a:t>
            </a:r>
          </a:p>
        </p:txBody>
      </p:sp>
      <p:sp>
        <p:nvSpPr>
          <p:cNvPr id="446" name="Yes"/>
          <p:cNvSpPr txBox="1"/>
          <p:nvPr/>
        </p:nvSpPr>
        <p:spPr>
          <a:xfrm>
            <a:off x="11075715" y="5863499"/>
            <a:ext cx="684785" cy="60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Yes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Analysis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Pipeline</a:t>
            </a:r>
          </a:p>
        </p:txBody>
      </p:sp>
      <p:grpSp>
        <p:nvGrpSpPr>
          <p:cNvPr id="473" name="Group"/>
          <p:cNvGrpSpPr/>
          <p:nvPr/>
        </p:nvGrpSpPr>
        <p:grpSpPr>
          <a:xfrm>
            <a:off x="6171488" y="4065775"/>
            <a:ext cx="12041024" cy="7599171"/>
            <a:chOff x="0" y="0"/>
            <a:chExt cx="12041022" cy="7599170"/>
          </a:xfrm>
        </p:grpSpPr>
        <p:sp>
          <p:nvSpPr>
            <p:cNvPr id="450" name="Alignment"/>
            <p:cNvSpPr/>
            <p:nvPr/>
          </p:nvSpPr>
          <p:spPr>
            <a:xfrm>
              <a:off x="4215945" y="0"/>
              <a:ext cx="3072860" cy="156123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atOff val="9990"/>
                    <a:lumOff val="12685"/>
                  </a:schemeClr>
                </a:gs>
                <a:gs pos="100000">
                  <a:srgbClr val="E0E0E0"/>
                </a:gs>
              </a:gsLst>
              <a:lin ang="5400000" scaled="0"/>
            </a:gradFill>
            <a:ln w="25400" cap="flat">
              <a:solidFill>
                <a:srgbClr val="B8B8B8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Alignment</a:t>
              </a:r>
            </a:p>
          </p:txBody>
        </p:sp>
        <p:sp>
          <p:nvSpPr>
            <p:cNvPr id="451" name="Variation Calling"/>
            <p:cNvSpPr/>
            <p:nvPr/>
          </p:nvSpPr>
          <p:spPr>
            <a:xfrm>
              <a:off x="4215945" y="1992866"/>
              <a:ext cx="3072860" cy="156123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atOff val="9990"/>
                    <a:lumOff val="12685"/>
                  </a:schemeClr>
                </a:gs>
                <a:gs pos="100000">
                  <a:srgbClr val="E0E0E0"/>
                </a:gs>
              </a:gsLst>
              <a:lin ang="5400000" scaled="0"/>
            </a:gradFill>
            <a:ln w="25400" cap="flat">
              <a:solidFill>
                <a:srgbClr val="B8B8B8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Variation Calling</a:t>
              </a:r>
            </a:p>
          </p:txBody>
        </p:sp>
        <p:sp>
          <p:nvSpPr>
            <p:cNvPr id="452" name="Line"/>
            <p:cNvSpPr/>
            <p:nvPr/>
          </p:nvSpPr>
          <p:spPr>
            <a:xfrm>
              <a:off x="5752374" y="1570868"/>
              <a:ext cx="1" cy="4170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3" name="SAM, BAM"/>
            <p:cNvSpPr/>
            <p:nvPr/>
          </p:nvSpPr>
          <p:spPr>
            <a:xfrm>
              <a:off x="8968163" y="0"/>
              <a:ext cx="3072860" cy="1561231"/>
            </a:xfrm>
            <a:prstGeom prst="roundRect">
              <a:avLst>
                <a:gd name="adj" fmla="val 17159"/>
              </a:avLst>
            </a:prstGeom>
            <a:noFill/>
            <a:ln w="25400" cap="flat">
              <a:solidFill>
                <a:schemeClr val="accent5">
                  <a:satOff val="3041"/>
                  <a:lumOff val="6293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SAM, BAM </a:t>
              </a:r>
            </a:p>
          </p:txBody>
        </p:sp>
        <p:sp>
          <p:nvSpPr>
            <p:cNvPr id="454" name="Line"/>
            <p:cNvSpPr/>
            <p:nvPr/>
          </p:nvSpPr>
          <p:spPr>
            <a:xfrm>
              <a:off x="7307919" y="650754"/>
              <a:ext cx="1649311" cy="1"/>
            </a:xfrm>
            <a:prstGeom prst="line">
              <a:avLst/>
            </a:prstGeom>
            <a:noFill/>
            <a:ln w="25400" cap="flat">
              <a:solidFill>
                <a:schemeClr val="accent5">
                  <a:satOff val="3041"/>
                  <a:lumOff val="629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5" name="VCF"/>
            <p:cNvSpPr/>
            <p:nvPr/>
          </p:nvSpPr>
          <p:spPr>
            <a:xfrm>
              <a:off x="8968163" y="1992866"/>
              <a:ext cx="3072860" cy="1561232"/>
            </a:xfrm>
            <a:prstGeom prst="roundRect">
              <a:avLst>
                <a:gd name="adj" fmla="val 17159"/>
              </a:avLst>
            </a:prstGeom>
            <a:noFill/>
            <a:ln w="25400" cap="flat">
              <a:solidFill>
                <a:schemeClr val="accent5">
                  <a:satOff val="3041"/>
                  <a:lumOff val="6293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VCF</a:t>
              </a:r>
            </a:p>
          </p:txBody>
        </p:sp>
        <p:sp>
          <p:nvSpPr>
            <p:cNvPr id="456" name="Line"/>
            <p:cNvSpPr/>
            <p:nvPr/>
          </p:nvSpPr>
          <p:spPr>
            <a:xfrm>
              <a:off x="7307919" y="2643621"/>
              <a:ext cx="1649311" cy="1"/>
            </a:xfrm>
            <a:prstGeom prst="line">
              <a:avLst/>
            </a:prstGeom>
            <a:noFill/>
            <a:ln w="25400" cap="flat">
              <a:solidFill>
                <a:schemeClr val="accent5">
                  <a:satOff val="3041"/>
                  <a:lumOff val="629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7" name="Variation Annotation"/>
            <p:cNvSpPr/>
            <p:nvPr/>
          </p:nvSpPr>
          <p:spPr>
            <a:xfrm>
              <a:off x="4215945" y="4023219"/>
              <a:ext cx="3072860" cy="156123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atOff val="9990"/>
                    <a:lumOff val="12685"/>
                  </a:schemeClr>
                </a:gs>
                <a:gs pos="100000">
                  <a:srgbClr val="E0E0E0"/>
                </a:gs>
              </a:gsLst>
              <a:lin ang="5400000" scaled="0"/>
            </a:gradFill>
            <a:ln w="25400" cap="flat">
              <a:solidFill>
                <a:srgbClr val="B8B8B8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Variation Annotation</a:t>
              </a:r>
            </a:p>
          </p:txBody>
        </p:sp>
        <p:sp>
          <p:nvSpPr>
            <p:cNvPr id="458" name="Annotated VCF"/>
            <p:cNvSpPr/>
            <p:nvPr/>
          </p:nvSpPr>
          <p:spPr>
            <a:xfrm>
              <a:off x="8968163" y="4023219"/>
              <a:ext cx="3072860" cy="1561231"/>
            </a:xfrm>
            <a:prstGeom prst="roundRect">
              <a:avLst>
                <a:gd name="adj" fmla="val 17159"/>
              </a:avLst>
            </a:prstGeom>
            <a:noFill/>
            <a:ln w="25400" cap="flat">
              <a:solidFill>
                <a:schemeClr val="accent5">
                  <a:satOff val="3041"/>
                  <a:lumOff val="6293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Annotated VCF</a:t>
              </a:r>
            </a:p>
          </p:txBody>
        </p:sp>
        <p:sp>
          <p:nvSpPr>
            <p:cNvPr id="459" name="Line"/>
            <p:cNvSpPr/>
            <p:nvPr/>
          </p:nvSpPr>
          <p:spPr>
            <a:xfrm>
              <a:off x="7307919" y="4673974"/>
              <a:ext cx="1649311" cy="1"/>
            </a:xfrm>
            <a:prstGeom prst="line">
              <a:avLst/>
            </a:prstGeom>
            <a:noFill/>
            <a:ln w="25400" cap="flat">
              <a:solidFill>
                <a:schemeClr val="accent5">
                  <a:satOff val="3041"/>
                  <a:lumOff val="629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60" name="BWA, Bowtie2"/>
            <p:cNvSpPr/>
            <p:nvPr/>
          </p:nvSpPr>
          <p:spPr>
            <a:xfrm>
              <a:off x="0" y="0"/>
              <a:ext cx="3072859" cy="1561231"/>
            </a:xfrm>
            <a:prstGeom prst="roundRect">
              <a:avLst>
                <a:gd name="adj" fmla="val 17159"/>
              </a:avLst>
            </a:prstGeom>
            <a:noFill/>
            <a:ln w="25400" cap="flat">
              <a:solidFill>
                <a:schemeClr val="accent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BWA, Bowtie2</a:t>
              </a:r>
            </a:p>
          </p:txBody>
        </p:sp>
        <p:sp>
          <p:nvSpPr>
            <p:cNvPr id="461" name="Line"/>
            <p:cNvSpPr/>
            <p:nvPr/>
          </p:nvSpPr>
          <p:spPr>
            <a:xfrm>
              <a:off x="3083386" y="793136"/>
              <a:ext cx="111859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62" name="GATK, SamTools"/>
            <p:cNvSpPr/>
            <p:nvPr/>
          </p:nvSpPr>
          <p:spPr>
            <a:xfrm>
              <a:off x="0" y="1863005"/>
              <a:ext cx="3072859" cy="1561232"/>
            </a:xfrm>
            <a:prstGeom prst="roundRect">
              <a:avLst>
                <a:gd name="adj" fmla="val 17159"/>
              </a:avLst>
            </a:prstGeom>
            <a:noFill/>
            <a:ln w="25400" cap="flat">
              <a:solidFill>
                <a:schemeClr val="accent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GATK, SamTools</a:t>
              </a:r>
            </a:p>
          </p:txBody>
        </p:sp>
        <p:sp>
          <p:nvSpPr>
            <p:cNvPr id="463" name="Line"/>
            <p:cNvSpPr/>
            <p:nvPr/>
          </p:nvSpPr>
          <p:spPr>
            <a:xfrm>
              <a:off x="3083386" y="2656143"/>
              <a:ext cx="111859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64" name="Line"/>
            <p:cNvSpPr/>
            <p:nvPr/>
          </p:nvSpPr>
          <p:spPr>
            <a:xfrm>
              <a:off x="5752374" y="3585589"/>
              <a:ext cx="1" cy="4170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65" name="ANNOVAR, SIFT, MutationTaster"/>
            <p:cNvSpPr/>
            <p:nvPr/>
          </p:nvSpPr>
          <p:spPr>
            <a:xfrm>
              <a:off x="0" y="3893359"/>
              <a:ext cx="3072859" cy="1561231"/>
            </a:xfrm>
            <a:prstGeom prst="roundRect">
              <a:avLst>
                <a:gd name="adj" fmla="val 17159"/>
              </a:avLst>
            </a:prstGeom>
            <a:noFill/>
            <a:ln w="25400" cap="flat">
              <a:solidFill>
                <a:schemeClr val="accent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8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ANNOVAR, SIFT, MutationTaster</a:t>
              </a:r>
            </a:p>
          </p:txBody>
        </p:sp>
        <p:sp>
          <p:nvSpPr>
            <p:cNvPr id="466" name="Line"/>
            <p:cNvSpPr/>
            <p:nvPr/>
          </p:nvSpPr>
          <p:spPr>
            <a:xfrm>
              <a:off x="3083386" y="4686496"/>
              <a:ext cx="111859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67" name="Variation Filtering"/>
            <p:cNvSpPr/>
            <p:nvPr/>
          </p:nvSpPr>
          <p:spPr>
            <a:xfrm>
              <a:off x="4215945" y="6037940"/>
              <a:ext cx="3072860" cy="156123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atOff val="9990"/>
                    <a:lumOff val="12685"/>
                  </a:schemeClr>
                </a:gs>
                <a:gs pos="100000">
                  <a:srgbClr val="E0E0E0"/>
                </a:gs>
              </a:gsLst>
              <a:lin ang="5400000" scaled="0"/>
            </a:gradFill>
            <a:ln w="25400" cap="flat">
              <a:solidFill>
                <a:srgbClr val="B8B8B8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Variation Filtering</a:t>
              </a:r>
            </a:p>
          </p:txBody>
        </p:sp>
        <p:sp>
          <p:nvSpPr>
            <p:cNvPr id="468" name="Candidate Variations"/>
            <p:cNvSpPr/>
            <p:nvPr/>
          </p:nvSpPr>
          <p:spPr>
            <a:xfrm>
              <a:off x="8968163" y="6037940"/>
              <a:ext cx="3072860" cy="1561231"/>
            </a:xfrm>
            <a:prstGeom prst="roundRect">
              <a:avLst>
                <a:gd name="adj" fmla="val 17159"/>
              </a:avLst>
            </a:prstGeom>
            <a:noFill/>
            <a:ln w="25400" cap="flat">
              <a:solidFill>
                <a:schemeClr val="accent5">
                  <a:satOff val="3041"/>
                  <a:lumOff val="6293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Candidate Variations</a:t>
              </a:r>
            </a:p>
          </p:txBody>
        </p:sp>
        <p:sp>
          <p:nvSpPr>
            <p:cNvPr id="469" name="Line"/>
            <p:cNvSpPr/>
            <p:nvPr/>
          </p:nvSpPr>
          <p:spPr>
            <a:xfrm>
              <a:off x="7307919" y="6688694"/>
              <a:ext cx="1649311" cy="1"/>
            </a:xfrm>
            <a:prstGeom prst="line">
              <a:avLst/>
            </a:prstGeom>
            <a:noFill/>
            <a:ln w="25400" cap="flat">
              <a:solidFill>
                <a:schemeClr val="accent5">
                  <a:satOff val="3041"/>
                  <a:lumOff val="629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0" name="Line"/>
            <p:cNvSpPr/>
            <p:nvPr/>
          </p:nvSpPr>
          <p:spPr>
            <a:xfrm>
              <a:off x="5752374" y="5600310"/>
              <a:ext cx="1" cy="4170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1" name="VCF.Filter, BrowseVCF,…"/>
            <p:cNvSpPr/>
            <p:nvPr/>
          </p:nvSpPr>
          <p:spPr>
            <a:xfrm>
              <a:off x="0" y="5908079"/>
              <a:ext cx="3072859" cy="1561231"/>
            </a:xfrm>
            <a:prstGeom prst="roundRect">
              <a:avLst>
                <a:gd name="adj" fmla="val 17159"/>
              </a:avLst>
            </a:prstGeom>
            <a:noFill/>
            <a:ln w="25400" cap="flat">
              <a:solidFill>
                <a:schemeClr val="accent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8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  <a:r>
                <a:t>VCF.Filter, BrowseVCF, </a:t>
              </a:r>
            </a:p>
            <a:p>
              <a:pPr>
                <a:defRPr sz="28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  <a:r>
                <a:t>VCF-Miner, </a:t>
              </a:r>
            </a:p>
          </p:txBody>
        </p:sp>
        <p:sp>
          <p:nvSpPr>
            <p:cNvPr id="472" name="Line"/>
            <p:cNvSpPr/>
            <p:nvPr/>
          </p:nvSpPr>
          <p:spPr>
            <a:xfrm>
              <a:off x="3083386" y="6701217"/>
              <a:ext cx="111859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VCF File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VCF File Structure</a:t>
            </a:r>
          </a:p>
        </p:txBody>
      </p:sp>
      <p:pic>
        <p:nvPicPr>
          <p:cNvPr id="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7577" y="4076639"/>
            <a:ext cx="14308846" cy="6788971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https://www.dnastar.com/"/>
          <p:cNvSpPr txBox="1"/>
          <p:nvPr/>
        </p:nvSpPr>
        <p:spPr>
          <a:xfrm>
            <a:off x="4537313" y="12863890"/>
            <a:ext cx="14272798" cy="62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https://www.dnastar.com/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VCF File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VCF File Structure</a:t>
            </a:r>
          </a:p>
        </p:txBody>
      </p:sp>
      <p:pic>
        <p:nvPicPr>
          <p:cNvPr id="480" name="Screen Shot 2018-02-17 at 16.21.33.png" descr="Screen Shot 2018-02-17 at 16.21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910" y="3159000"/>
            <a:ext cx="15206180" cy="9612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VCF File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VCF File Structure</a:t>
            </a:r>
          </a:p>
        </p:txBody>
      </p:sp>
      <p:pic>
        <p:nvPicPr>
          <p:cNvPr id="483" name="Screen Shot 2018-02-17 at 16.22.04.png" descr="Screen Shot 2018-02-17 at 16.22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8624" y="3609974"/>
            <a:ext cx="15486752" cy="8710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AT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GATK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7250" y="3297603"/>
            <a:ext cx="17046174" cy="8185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IF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SIFT</a:t>
            </a:r>
          </a:p>
        </p:txBody>
      </p:sp>
      <p:pic>
        <p:nvPicPr>
          <p:cNvPr id="486" name="Screen Shot 2018-02-17 at 16.28.54.png" descr="Screen Shot 2018-02-17 at 16.28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8529" y="3293795"/>
            <a:ext cx="15275630" cy="9342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MutationTas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MutationTaster</a:t>
            </a:r>
          </a:p>
        </p:txBody>
      </p:sp>
      <p:pic>
        <p:nvPicPr>
          <p:cNvPr id="489" name="Screen Shot 2018-02-17 at 16.29.04.png" descr="Screen Shot 2018-02-17 at 16.29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032" y="2965505"/>
            <a:ext cx="13866624" cy="9999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ANNOV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ANNOVAR</a:t>
            </a:r>
          </a:p>
        </p:txBody>
      </p:sp>
      <p:pic>
        <p:nvPicPr>
          <p:cNvPr id="4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7219" y="3599093"/>
            <a:ext cx="15298249" cy="9363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al Case: Chi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Real Case: Child</a:t>
            </a: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2256" y="3148771"/>
            <a:ext cx="10468176" cy="10221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Real Case: Chi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Real Case: Child</a:t>
            </a:r>
          </a:p>
        </p:txBody>
      </p:sp>
      <p:pic>
        <p:nvPicPr>
          <p:cNvPr id="4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0810" y="2942460"/>
            <a:ext cx="12931068" cy="10045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eal Case: Fat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Real Case: Father</a:t>
            </a:r>
          </a:p>
        </p:txBody>
      </p:sp>
      <p:pic>
        <p:nvPicPr>
          <p:cNvPr id="5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9432" y="2841980"/>
            <a:ext cx="12573824" cy="10246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al Case: Mot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Real Case: Mother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7187" y="2988829"/>
            <a:ext cx="11718313" cy="9952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Classification</a:t>
            </a:r>
          </a:p>
        </p:txBody>
      </p:sp>
      <p:grpSp>
        <p:nvGrpSpPr>
          <p:cNvPr id="249" name="Group"/>
          <p:cNvGrpSpPr/>
          <p:nvPr/>
        </p:nvGrpSpPr>
        <p:grpSpPr>
          <a:xfrm>
            <a:off x="7857705" y="3476394"/>
            <a:ext cx="8663218" cy="8983147"/>
            <a:chOff x="-5372" y="0"/>
            <a:chExt cx="8663216" cy="8983145"/>
          </a:xfrm>
        </p:grpSpPr>
        <p:sp>
          <p:nvSpPr>
            <p:cNvPr id="230" name="Line"/>
            <p:cNvSpPr/>
            <p:nvPr/>
          </p:nvSpPr>
          <p:spPr>
            <a:xfrm>
              <a:off x="1316471" y="7653049"/>
              <a:ext cx="7341374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" name="Line"/>
            <p:cNvSpPr/>
            <p:nvPr/>
          </p:nvSpPr>
          <p:spPr>
            <a:xfrm flipV="1">
              <a:off x="1382471" y="0"/>
              <a:ext cx="1" cy="7720159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" name="Gene A"/>
            <p:cNvSpPr txBox="1"/>
            <p:nvPr/>
          </p:nvSpPr>
          <p:spPr>
            <a:xfrm>
              <a:off x="3550648" y="7832520"/>
              <a:ext cx="2873021" cy="1150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600"/>
              </a:lvl1pPr>
            </a:lstStyle>
            <a:p>
              <a:pPr/>
              <a:r>
                <a:t>Gene A</a:t>
              </a:r>
            </a:p>
          </p:txBody>
        </p:sp>
        <p:sp>
          <p:nvSpPr>
            <p:cNvPr id="233" name="Gene B"/>
            <p:cNvSpPr txBox="1"/>
            <p:nvPr/>
          </p:nvSpPr>
          <p:spPr>
            <a:xfrm rot="16200000">
              <a:off x="-858607" y="3284766"/>
              <a:ext cx="2857094" cy="1150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600"/>
              </a:lvl1pPr>
            </a:lstStyle>
            <a:p>
              <a:pPr/>
              <a:r>
                <a:t>Gene B</a:t>
              </a:r>
            </a:p>
          </p:txBody>
        </p:sp>
        <p:sp>
          <p:nvSpPr>
            <p:cNvPr id="234" name="Circle"/>
            <p:cNvSpPr/>
            <p:nvPr/>
          </p:nvSpPr>
          <p:spPr>
            <a:xfrm>
              <a:off x="6491286" y="1058565"/>
              <a:ext cx="535782" cy="535782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" name="Circle"/>
            <p:cNvSpPr/>
            <p:nvPr/>
          </p:nvSpPr>
          <p:spPr>
            <a:xfrm>
              <a:off x="5589272" y="1328891"/>
              <a:ext cx="535782" cy="535782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" name="Circle"/>
            <p:cNvSpPr/>
            <p:nvPr/>
          </p:nvSpPr>
          <p:spPr>
            <a:xfrm>
              <a:off x="7137085" y="2194529"/>
              <a:ext cx="535782" cy="535782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" name="Circle"/>
            <p:cNvSpPr/>
            <p:nvPr/>
          </p:nvSpPr>
          <p:spPr>
            <a:xfrm>
              <a:off x="5589272" y="2512481"/>
              <a:ext cx="535782" cy="535782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" name="Circle"/>
            <p:cNvSpPr/>
            <p:nvPr/>
          </p:nvSpPr>
          <p:spPr>
            <a:xfrm>
              <a:off x="7137085" y="3592188"/>
              <a:ext cx="535782" cy="535782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" name="Circle"/>
            <p:cNvSpPr/>
            <p:nvPr/>
          </p:nvSpPr>
          <p:spPr>
            <a:xfrm>
              <a:off x="5148741" y="2015935"/>
              <a:ext cx="535782" cy="535783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0" name="Circle"/>
            <p:cNvSpPr/>
            <p:nvPr/>
          </p:nvSpPr>
          <p:spPr>
            <a:xfrm>
              <a:off x="6029803" y="3413594"/>
              <a:ext cx="535782" cy="535783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1" name="Circle"/>
            <p:cNvSpPr/>
            <p:nvPr/>
          </p:nvSpPr>
          <p:spPr>
            <a:xfrm>
              <a:off x="3485392" y="3908375"/>
              <a:ext cx="535782" cy="53578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" name="Circle"/>
            <p:cNvSpPr/>
            <p:nvPr/>
          </p:nvSpPr>
          <p:spPr>
            <a:xfrm>
              <a:off x="2583378" y="4178701"/>
              <a:ext cx="535782" cy="53578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" name="Circle"/>
            <p:cNvSpPr/>
            <p:nvPr/>
          </p:nvSpPr>
          <p:spPr>
            <a:xfrm>
              <a:off x="4250253" y="6263405"/>
              <a:ext cx="535782" cy="53578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" name="Circle"/>
            <p:cNvSpPr/>
            <p:nvPr/>
          </p:nvSpPr>
          <p:spPr>
            <a:xfrm>
              <a:off x="2142847" y="3271512"/>
              <a:ext cx="535782" cy="53578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" name="Circle"/>
            <p:cNvSpPr/>
            <p:nvPr/>
          </p:nvSpPr>
          <p:spPr>
            <a:xfrm>
              <a:off x="3023909" y="5085890"/>
              <a:ext cx="535782" cy="53578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6" name="Circle"/>
            <p:cNvSpPr/>
            <p:nvPr/>
          </p:nvSpPr>
          <p:spPr>
            <a:xfrm>
              <a:off x="2142847" y="6532620"/>
              <a:ext cx="535782" cy="53578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7" name="Circle"/>
            <p:cNvSpPr/>
            <p:nvPr/>
          </p:nvSpPr>
          <p:spPr>
            <a:xfrm>
              <a:off x="3023909" y="6263405"/>
              <a:ext cx="535782" cy="53578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" name="Line"/>
            <p:cNvSpPr/>
            <p:nvPr/>
          </p:nvSpPr>
          <p:spPr>
            <a:xfrm>
              <a:off x="2585863" y="1591133"/>
              <a:ext cx="5066284" cy="5066284"/>
            </a:xfrm>
            <a:prstGeom prst="line">
              <a:avLst/>
            </a:prstGeom>
            <a:noFill/>
            <a:ln w="889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50" name="Line"/>
          <p:cNvSpPr/>
          <p:nvPr/>
        </p:nvSpPr>
        <p:spPr>
          <a:xfrm>
            <a:off x="11296239" y="4041977"/>
            <a:ext cx="1791521" cy="6676257"/>
          </a:xfrm>
          <a:prstGeom prst="line">
            <a:avLst/>
          </a:prstGeom>
          <a:ln w="88900">
            <a:solidFill>
              <a:srgbClr val="2DF73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Neur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Neural Networks</a:t>
            </a:r>
          </a:p>
        </p:txBody>
      </p:sp>
      <p:sp>
        <p:nvSpPr>
          <p:cNvPr id="253" name="Circle"/>
          <p:cNvSpPr/>
          <p:nvPr/>
        </p:nvSpPr>
        <p:spPr>
          <a:xfrm>
            <a:off x="7279492" y="3921733"/>
            <a:ext cx="1785938" cy="1785938"/>
          </a:xfrm>
          <a:prstGeom prst="ellipse">
            <a:avLst/>
          </a:prstGeom>
          <a:solidFill>
            <a:schemeClr val="accent4">
              <a:hueOff val="-38747"/>
              <a:satOff val="12970"/>
              <a:lumOff val="705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4" name="Circle"/>
          <p:cNvSpPr/>
          <p:nvPr/>
        </p:nvSpPr>
        <p:spPr>
          <a:xfrm>
            <a:off x="7279492" y="6428192"/>
            <a:ext cx="1785938" cy="1785938"/>
          </a:xfrm>
          <a:prstGeom prst="ellipse">
            <a:avLst/>
          </a:prstGeom>
          <a:solidFill>
            <a:schemeClr val="accent4">
              <a:hueOff val="-38747"/>
              <a:satOff val="12970"/>
              <a:lumOff val="705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5" name="Circle"/>
          <p:cNvSpPr/>
          <p:nvPr/>
        </p:nvSpPr>
        <p:spPr>
          <a:xfrm>
            <a:off x="7279492" y="8934651"/>
            <a:ext cx="1785938" cy="1785938"/>
          </a:xfrm>
          <a:prstGeom prst="ellipse">
            <a:avLst/>
          </a:prstGeom>
          <a:solidFill>
            <a:schemeClr val="accent4">
              <a:hueOff val="-38747"/>
              <a:satOff val="12970"/>
              <a:lumOff val="705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6" name="Line"/>
          <p:cNvSpPr/>
          <p:nvPr/>
        </p:nvSpPr>
        <p:spPr>
          <a:xfrm>
            <a:off x="9024888" y="7321161"/>
            <a:ext cx="331543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7" name="Line"/>
          <p:cNvSpPr/>
          <p:nvPr/>
        </p:nvSpPr>
        <p:spPr>
          <a:xfrm flipV="1">
            <a:off x="9024888" y="7339392"/>
            <a:ext cx="3345007" cy="24913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8" name="Line"/>
          <p:cNvSpPr/>
          <p:nvPr/>
        </p:nvSpPr>
        <p:spPr>
          <a:xfrm>
            <a:off x="9006327" y="4650060"/>
            <a:ext cx="3352552" cy="26413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9" name="Circle"/>
          <p:cNvSpPr/>
          <p:nvPr/>
        </p:nvSpPr>
        <p:spPr>
          <a:xfrm>
            <a:off x="12013453" y="6347574"/>
            <a:ext cx="1785938" cy="1785938"/>
          </a:xfrm>
          <a:prstGeom prst="ellipse">
            <a:avLst/>
          </a:prstGeom>
          <a:solidFill>
            <a:schemeClr val="accent2">
              <a:satOff val="9990"/>
              <a:lumOff val="12685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0" name="5"/>
          <p:cNvSpPr txBox="1"/>
          <p:nvPr/>
        </p:nvSpPr>
        <p:spPr>
          <a:xfrm>
            <a:off x="7699246" y="3897440"/>
            <a:ext cx="946430" cy="1834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1200">
                <a:solidFill>
                  <a:srgbClr val="FFFFFF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61" name="3"/>
          <p:cNvSpPr txBox="1"/>
          <p:nvPr/>
        </p:nvSpPr>
        <p:spPr>
          <a:xfrm>
            <a:off x="7699246" y="6403899"/>
            <a:ext cx="946430" cy="183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12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62" name="2"/>
          <p:cNvSpPr txBox="1"/>
          <p:nvPr/>
        </p:nvSpPr>
        <p:spPr>
          <a:xfrm>
            <a:off x="7699246" y="8937151"/>
            <a:ext cx="946430" cy="1834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12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63" name="1"/>
          <p:cNvSpPr txBox="1"/>
          <p:nvPr/>
        </p:nvSpPr>
        <p:spPr>
          <a:xfrm>
            <a:off x="9632087" y="4214624"/>
            <a:ext cx="649860" cy="120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/>
            </a:lvl1pPr>
          </a:lstStyle>
          <a:p>
            <a:pPr/>
            <a:r>
              <a:t>1</a:t>
            </a:r>
          </a:p>
        </p:txBody>
      </p:sp>
      <p:sp>
        <p:nvSpPr>
          <p:cNvPr id="264" name="2"/>
          <p:cNvSpPr txBox="1"/>
          <p:nvPr/>
        </p:nvSpPr>
        <p:spPr>
          <a:xfrm>
            <a:off x="9632087" y="6257922"/>
            <a:ext cx="649860" cy="120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/>
            </a:lvl1pPr>
          </a:lstStyle>
          <a:p>
            <a:pPr/>
            <a:r>
              <a:t>2</a:t>
            </a:r>
          </a:p>
        </p:txBody>
      </p:sp>
      <p:sp>
        <p:nvSpPr>
          <p:cNvPr id="265" name="1"/>
          <p:cNvSpPr txBox="1"/>
          <p:nvPr/>
        </p:nvSpPr>
        <p:spPr>
          <a:xfrm>
            <a:off x="9632087" y="8079857"/>
            <a:ext cx="649860" cy="120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/>
            </a:lvl1pPr>
          </a:lstStyle>
          <a:p>
            <a:pPr/>
            <a:r>
              <a:t>1</a:t>
            </a:r>
          </a:p>
        </p:txBody>
      </p:sp>
      <p:sp>
        <p:nvSpPr>
          <p:cNvPr id="266" name="13"/>
          <p:cNvSpPr txBox="1"/>
          <p:nvPr/>
        </p:nvSpPr>
        <p:spPr>
          <a:xfrm>
            <a:off x="12037780" y="6323281"/>
            <a:ext cx="1737284" cy="183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1200">
                <a:solidFill>
                  <a:srgbClr val="FFFFFF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267" name="Line"/>
          <p:cNvSpPr/>
          <p:nvPr/>
        </p:nvSpPr>
        <p:spPr>
          <a:xfrm>
            <a:off x="13775969" y="7240543"/>
            <a:ext cx="331543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8" name="Line"/>
          <p:cNvSpPr/>
          <p:nvPr/>
        </p:nvSpPr>
        <p:spPr>
          <a:xfrm>
            <a:off x="14073387" y="5948281"/>
            <a:ext cx="2212242" cy="1156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92" fill="norm" stroke="1" extrusionOk="0">
                <a:moveTo>
                  <a:pt x="21600" y="3"/>
                </a:moveTo>
                <a:cubicBezTo>
                  <a:pt x="18906" y="-72"/>
                  <a:pt x="16390" y="1342"/>
                  <a:pt x="14600" y="3833"/>
                </a:cubicBezTo>
                <a:cubicBezTo>
                  <a:pt x="13033" y="6014"/>
                  <a:pt x="12179" y="8826"/>
                  <a:pt x="11185" y="11520"/>
                </a:cubicBezTo>
                <a:cubicBezTo>
                  <a:pt x="10204" y="14180"/>
                  <a:pt x="9048" y="16796"/>
                  <a:pt x="7238" y="18632"/>
                </a:cubicBezTo>
                <a:cubicBezTo>
                  <a:pt x="5194" y="20705"/>
                  <a:pt x="2571" y="21528"/>
                  <a:pt x="0" y="20871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Deep Neur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Deep Neural Networks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6878720" y="4142766"/>
            <a:ext cx="11555248" cy="7645032"/>
            <a:chOff x="0" y="0"/>
            <a:chExt cx="11555246" cy="7645031"/>
          </a:xfrm>
        </p:grpSpPr>
        <p:sp>
          <p:nvSpPr>
            <p:cNvPr id="271" name="Circle"/>
            <p:cNvSpPr/>
            <p:nvPr/>
          </p:nvSpPr>
          <p:spPr>
            <a:xfrm>
              <a:off x="0" y="557090"/>
              <a:ext cx="892969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2" name="Circle"/>
            <p:cNvSpPr/>
            <p:nvPr/>
          </p:nvSpPr>
          <p:spPr>
            <a:xfrm>
              <a:off x="0" y="1684666"/>
              <a:ext cx="892969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3" name="Circle"/>
            <p:cNvSpPr/>
            <p:nvPr/>
          </p:nvSpPr>
          <p:spPr>
            <a:xfrm>
              <a:off x="0" y="2812243"/>
              <a:ext cx="892969" cy="892969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4" name="Circle"/>
            <p:cNvSpPr/>
            <p:nvPr/>
          </p:nvSpPr>
          <p:spPr>
            <a:xfrm>
              <a:off x="0" y="3939819"/>
              <a:ext cx="892969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5" name="Circle"/>
            <p:cNvSpPr/>
            <p:nvPr/>
          </p:nvSpPr>
          <p:spPr>
            <a:xfrm>
              <a:off x="0" y="6194971"/>
              <a:ext cx="892969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6" name="Circle"/>
            <p:cNvSpPr/>
            <p:nvPr/>
          </p:nvSpPr>
          <p:spPr>
            <a:xfrm>
              <a:off x="0" y="5067395"/>
              <a:ext cx="892969" cy="892970"/>
            </a:xfrm>
            <a:prstGeom prst="ellipse">
              <a:avLst/>
            </a:prstGeom>
            <a:solidFill>
              <a:schemeClr val="accent4">
                <a:hueOff val="-38747"/>
                <a:satOff val="12970"/>
                <a:lumOff val="7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7" name="Circle"/>
            <p:cNvSpPr/>
            <p:nvPr/>
          </p:nvSpPr>
          <p:spPr>
            <a:xfrm>
              <a:off x="2132455" y="0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8" name="Circle"/>
            <p:cNvSpPr/>
            <p:nvPr/>
          </p:nvSpPr>
          <p:spPr>
            <a:xfrm>
              <a:off x="2132455" y="2700824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9" name="Circle"/>
            <p:cNvSpPr/>
            <p:nvPr/>
          </p:nvSpPr>
          <p:spPr>
            <a:xfrm>
              <a:off x="2132455" y="5401649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0" name="Circle"/>
            <p:cNvSpPr/>
            <p:nvPr/>
          </p:nvSpPr>
          <p:spPr>
            <a:xfrm>
              <a:off x="2132455" y="1350412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1" name="Circle"/>
            <p:cNvSpPr/>
            <p:nvPr/>
          </p:nvSpPr>
          <p:spPr>
            <a:xfrm>
              <a:off x="2132455" y="4051237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2" name="Circle"/>
            <p:cNvSpPr/>
            <p:nvPr/>
          </p:nvSpPr>
          <p:spPr>
            <a:xfrm>
              <a:off x="2132455" y="6752062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3" name="Circle"/>
            <p:cNvSpPr/>
            <p:nvPr/>
          </p:nvSpPr>
          <p:spPr>
            <a:xfrm>
              <a:off x="4264911" y="675206"/>
              <a:ext cx="892969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4" name="Circle"/>
            <p:cNvSpPr/>
            <p:nvPr/>
          </p:nvSpPr>
          <p:spPr>
            <a:xfrm>
              <a:off x="4264911" y="3376030"/>
              <a:ext cx="892969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5" name="Circle"/>
            <p:cNvSpPr/>
            <p:nvPr/>
          </p:nvSpPr>
          <p:spPr>
            <a:xfrm>
              <a:off x="4264911" y="6076856"/>
              <a:ext cx="892969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6" name="Circle"/>
            <p:cNvSpPr/>
            <p:nvPr/>
          </p:nvSpPr>
          <p:spPr>
            <a:xfrm>
              <a:off x="4264911" y="2025619"/>
              <a:ext cx="892969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7" name="Circle"/>
            <p:cNvSpPr/>
            <p:nvPr/>
          </p:nvSpPr>
          <p:spPr>
            <a:xfrm>
              <a:off x="4264911" y="4726443"/>
              <a:ext cx="892969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8" name="Circle"/>
            <p:cNvSpPr/>
            <p:nvPr/>
          </p:nvSpPr>
          <p:spPr>
            <a:xfrm>
              <a:off x="6397366" y="675206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9" name="Circle"/>
            <p:cNvSpPr/>
            <p:nvPr/>
          </p:nvSpPr>
          <p:spPr>
            <a:xfrm>
              <a:off x="6397366" y="3376030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0" name="Circle"/>
            <p:cNvSpPr/>
            <p:nvPr/>
          </p:nvSpPr>
          <p:spPr>
            <a:xfrm>
              <a:off x="6397366" y="6076856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1" name="Circle"/>
            <p:cNvSpPr/>
            <p:nvPr/>
          </p:nvSpPr>
          <p:spPr>
            <a:xfrm>
              <a:off x="6397366" y="2025619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2" name="Circle"/>
            <p:cNvSpPr/>
            <p:nvPr/>
          </p:nvSpPr>
          <p:spPr>
            <a:xfrm>
              <a:off x="6397366" y="4726443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3" name="Circle"/>
            <p:cNvSpPr/>
            <p:nvPr/>
          </p:nvSpPr>
          <p:spPr>
            <a:xfrm>
              <a:off x="10662277" y="2696852"/>
              <a:ext cx="892970" cy="892970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4" name="Circle"/>
            <p:cNvSpPr/>
            <p:nvPr/>
          </p:nvSpPr>
          <p:spPr>
            <a:xfrm>
              <a:off x="10662277" y="3824428"/>
              <a:ext cx="892970" cy="892970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5" name="Circle"/>
            <p:cNvSpPr/>
            <p:nvPr/>
          </p:nvSpPr>
          <p:spPr>
            <a:xfrm>
              <a:off x="8529822" y="675206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6" name="Circle"/>
            <p:cNvSpPr/>
            <p:nvPr/>
          </p:nvSpPr>
          <p:spPr>
            <a:xfrm>
              <a:off x="8529822" y="3376030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7" name="Circle"/>
            <p:cNvSpPr/>
            <p:nvPr/>
          </p:nvSpPr>
          <p:spPr>
            <a:xfrm>
              <a:off x="8529822" y="6076856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8" name="Circle"/>
            <p:cNvSpPr/>
            <p:nvPr/>
          </p:nvSpPr>
          <p:spPr>
            <a:xfrm>
              <a:off x="8529822" y="2025619"/>
              <a:ext cx="892970" cy="892969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9" name="Circle"/>
            <p:cNvSpPr/>
            <p:nvPr/>
          </p:nvSpPr>
          <p:spPr>
            <a:xfrm>
              <a:off x="8529822" y="4726443"/>
              <a:ext cx="892970" cy="892970"/>
            </a:xfrm>
            <a:prstGeom prst="ellipse">
              <a:avLst/>
            </a:prstGeom>
            <a:solidFill>
              <a:schemeClr val="accent2">
                <a:satOff val="9990"/>
                <a:lumOff val="1268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FFFFF"/>
                  </a:solidFill>
                  <a:effectLst>
                    <a:outerShdw sx="100000" sy="100000" kx="0" ky="0" algn="b" rotWithShape="0" blurRad="254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Ince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Inception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4098" y="4308655"/>
            <a:ext cx="16315804" cy="5098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rom Image to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From Image to Text</a:t>
            </a:r>
          </a:p>
        </p:txBody>
      </p:sp>
      <p:sp>
        <p:nvSpPr>
          <p:cNvPr id="306" name="LeCun, Y., et al. Nature (2015)"/>
          <p:cNvSpPr txBox="1"/>
          <p:nvPr/>
        </p:nvSpPr>
        <p:spPr>
          <a:xfrm>
            <a:off x="9258882" y="12677248"/>
            <a:ext cx="11437817" cy="77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/>
          </a:lstStyle>
          <a:p>
            <a:pPr/>
            <a:r>
              <a:t>LeCun, Y., et al. Nature (2015)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4514" y="3075076"/>
            <a:ext cx="15463659" cy="9237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Features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5007" y="4585984"/>
            <a:ext cx="16122674" cy="6319952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LeCun, Y., et al. Nature (2015)"/>
          <p:cNvSpPr txBox="1"/>
          <p:nvPr/>
        </p:nvSpPr>
        <p:spPr>
          <a:xfrm>
            <a:off x="9258882" y="12677248"/>
            <a:ext cx="11437817" cy="77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/>
          </a:lstStyle>
          <a:p>
            <a:pPr/>
            <a:r>
              <a:t>LeCun, Y., et al. Nature (2015)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